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CC3300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353" autoAdjust="0"/>
    <p:restoredTop sz="94660"/>
  </p:normalViewPr>
  <p:slideViewPr>
    <p:cSldViewPr snapToGrid="0">
      <p:cViewPr>
        <p:scale>
          <a:sx n="30" d="100"/>
          <a:sy n="30" d="100"/>
        </p:scale>
        <p:origin x="888" y="-4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9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4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5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7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4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6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2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7FA00-74AF-4924-9A0B-9EFC9707BAD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03739-2549-4D49-9CCB-95900CB164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1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4427FB3D-2001-4BF9-9DE1-AD5EF9C68D35}"/>
              </a:ext>
            </a:extLst>
          </p:cNvPr>
          <p:cNvSpPr/>
          <p:nvPr/>
        </p:nvSpPr>
        <p:spPr>
          <a:xfrm>
            <a:off x="731520" y="731520"/>
            <a:ext cx="31272480" cy="8321040"/>
          </a:xfrm>
          <a:prstGeom prst="round2Same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5C5A0-64E6-40F3-90FD-5FB921512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26" t="34483" r="10562" b="27431"/>
          <a:stretch/>
        </p:blipFill>
        <p:spPr>
          <a:xfrm>
            <a:off x="1540043" y="6545179"/>
            <a:ext cx="2507381" cy="2507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E2BAA-70AA-4D85-BAAE-54257BCBD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33" t="72316" r="14526" b="18079"/>
          <a:stretch/>
        </p:blipFill>
        <p:spPr>
          <a:xfrm>
            <a:off x="4047424" y="6980721"/>
            <a:ext cx="4042610" cy="1636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025F4-C353-44EA-82DC-B2F7B2355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1" t="33343" r="54249" b="23392"/>
          <a:stretch/>
        </p:blipFill>
        <p:spPr>
          <a:xfrm>
            <a:off x="1883401" y="1129767"/>
            <a:ext cx="5664831" cy="51976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EB29A2-3DC9-4CC0-A753-D72D489E5BA7}"/>
              </a:ext>
            </a:extLst>
          </p:cNvPr>
          <p:cNvSpPr/>
          <p:nvPr/>
        </p:nvSpPr>
        <p:spPr>
          <a:xfrm>
            <a:off x="8566484" y="731520"/>
            <a:ext cx="14774779" cy="8321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D3BCD-C376-480E-95DC-DC9D4536A451}"/>
              </a:ext>
            </a:extLst>
          </p:cNvPr>
          <p:cNvSpPr txBox="1"/>
          <p:nvPr/>
        </p:nvSpPr>
        <p:spPr>
          <a:xfrm>
            <a:off x="8566483" y="754382"/>
            <a:ext cx="14774779" cy="82176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300" b="1" dirty="0">
                <a:solidFill>
                  <a:schemeClr val="bg1">
                    <a:lumMod val="95000"/>
                  </a:schemeClr>
                </a:solidFill>
                <a:latin typeface="3ds" panose="02000503020000020004" pitchFamily="2" charset="0"/>
              </a:rPr>
              <a:t>HERMES</a:t>
            </a:r>
            <a:r>
              <a:rPr lang="en-US" sz="4300" dirty="0">
                <a:solidFill>
                  <a:schemeClr val="bg1">
                    <a:lumMod val="95000"/>
                  </a:schemeClr>
                </a:solidFill>
                <a:latin typeface="3ds" panose="02000503020000020004" pitchFamily="2" charset="0"/>
              </a:rPr>
              <a:t> Exoskeleton</a:t>
            </a:r>
          </a:p>
          <a:p>
            <a:pPr algn="ctr">
              <a:spcBef>
                <a:spcPts val="600"/>
              </a:spcBef>
            </a:pPr>
            <a:r>
              <a:rPr lang="en-US" sz="4300" dirty="0">
                <a:latin typeface="3ds" panose="02000503020000020004" pitchFamily="2" charset="0"/>
              </a:rPr>
              <a:t>Lower limb exoskeleton for improved </a:t>
            </a:r>
          </a:p>
          <a:p>
            <a:pPr algn="ctr">
              <a:spcBef>
                <a:spcPts val="600"/>
              </a:spcBef>
            </a:pPr>
            <a:r>
              <a:rPr lang="en-US" sz="4300" dirty="0">
                <a:latin typeface="3ds" panose="02000503020000020004" pitchFamily="2" charset="0"/>
              </a:rPr>
              <a:t>movement in sarcopenia patients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300" dirty="0">
                <a:solidFill>
                  <a:schemeClr val="bg2">
                    <a:lumMod val="75000"/>
                  </a:schemeClr>
                </a:solidFill>
                <a:latin typeface="3ds" panose="02000503020000020004" pitchFamily="2" charset="0"/>
              </a:rPr>
              <a:t>Design in Biomedical Engineering Project</a:t>
            </a:r>
          </a:p>
          <a:p>
            <a:pPr>
              <a:spcBef>
                <a:spcPts val="600"/>
              </a:spcBef>
            </a:pPr>
            <a:r>
              <a:rPr lang="en-US" sz="4300" dirty="0">
                <a:latin typeface="3ds" panose="02000503020000020004" pitchFamily="2" charset="0"/>
              </a:rPr>
              <a:t>IMD Ma. Fernanda Hdez </a:t>
            </a:r>
            <a:r>
              <a:rPr lang="en-US" sz="4300" dirty="0" err="1">
                <a:latin typeface="3ds" panose="02000503020000020004" pitchFamily="2" charset="0"/>
              </a:rPr>
              <a:t>Mondragón</a:t>
            </a:r>
            <a:r>
              <a:rPr lang="en-US" sz="4300" dirty="0">
                <a:latin typeface="3ds" panose="02000503020000020004" pitchFamily="2" charset="0"/>
              </a:rPr>
              <a:t>     A01650524</a:t>
            </a:r>
          </a:p>
          <a:p>
            <a:pPr>
              <a:spcBef>
                <a:spcPts val="600"/>
              </a:spcBef>
            </a:pPr>
            <a:r>
              <a:rPr lang="en-US" sz="4300" dirty="0">
                <a:latin typeface="3ds" panose="02000503020000020004" pitchFamily="2" charset="0"/>
              </a:rPr>
              <a:t>IMD Rafael Tinajero Ayala G. A					A01650520</a:t>
            </a:r>
          </a:p>
          <a:p>
            <a:pPr>
              <a:spcBef>
                <a:spcPts val="600"/>
              </a:spcBef>
            </a:pPr>
            <a:r>
              <a:rPr lang="en-US" sz="4300" dirty="0">
                <a:latin typeface="3ds" panose="02000503020000020004" pitchFamily="2" charset="0"/>
              </a:rPr>
              <a:t>IMD Andrés Gómez Esquivel						 A01332532</a:t>
            </a:r>
          </a:p>
          <a:p>
            <a:pPr algn="ctr">
              <a:spcBef>
                <a:spcPts val="600"/>
              </a:spcBef>
            </a:pPr>
            <a:r>
              <a:rPr lang="en-US" sz="4300" dirty="0">
                <a:solidFill>
                  <a:schemeClr val="bg2">
                    <a:lumMod val="75000"/>
                  </a:schemeClr>
                </a:solidFill>
                <a:latin typeface="3ds" panose="02000503020000020004" pitchFamily="2" charset="0"/>
              </a:rPr>
              <a:t>Advisors</a:t>
            </a:r>
          </a:p>
          <a:p>
            <a:pPr algn="ctr">
              <a:spcBef>
                <a:spcPts val="600"/>
              </a:spcBef>
            </a:pPr>
            <a:r>
              <a:rPr lang="en-US" sz="4300" dirty="0">
                <a:latin typeface="3ds" panose="02000503020000020004" pitchFamily="2" charset="0"/>
              </a:rPr>
              <a:t>Dr. Martín Rogelio Bustamante Bello</a:t>
            </a:r>
          </a:p>
          <a:p>
            <a:pPr algn="ctr">
              <a:spcBef>
                <a:spcPts val="600"/>
              </a:spcBef>
            </a:pPr>
            <a:r>
              <a:rPr lang="en-US" sz="4300" dirty="0">
                <a:latin typeface="3ds" panose="02000503020000020004" pitchFamily="2" charset="0"/>
              </a:rPr>
              <a:t>Ing. Javier Alberto de la </a:t>
            </a:r>
            <a:r>
              <a:rPr lang="en-US" sz="4300" dirty="0" err="1">
                <a:latin typeface="3ds" panose="02000503020000020004" pitchFamily="2" charset="0"/>
              </a:rPr>
              <a:t>Tejera</a:t>
            </a:r>
            <a:endParaRPr lang="en-US" sz="4300" dirty="0">
              <a:latin typeface="3ds" panose="02000503020000020004" pitchFamily="2" charset="0"/>
            </a:endParaRPr>
          </a:p>
          <a:p>
            <a:pPr algn="ctr">
              <a:spcBef>
                <a:spcPts val="600"/>
              </a:spcBef>
            </a:pPr>
            <a:r>
              <a:rPr lang="en-US" sz="4300" dirty="0">
                <a:latin typeface="3ds" panose="02000503020000020004" pitchFamily="2" charset="0"/>
              </a:rPr>
              <a:t>May 2019</a:t>
            </a:r>
          </a:p>
        </p:txBody>
      </p:sp>
      <p:pic>
        <p:nvPicPr>
          <p:cNvPr id="1026" name="Picture 2" descr="Image result for centro de investigacion en microsistemas y biodiseÃ±o">
            <a:extLst>
              <a:ext uri="{FF2B5EF4-FFF2-40B4-BE49-F238E27FC236}">
                <a16:creationId xmlns:a16="http://schemas.microsoft.com/office/drawing/2014/main" id="{56CA9A63-8BA4-4936-B7FC-3FA7A235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2837" y="2849680"/>
            <a:ext cx="8359586" cy="419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B14884C-F49C-438D-97A2-B76F85A7CC82}"/>
              </a:ext>
            </a:extLst>
          </p:cNvPr>
          <p:cNvGrpSpPr/>
          <p:nvPr/>
        </p:nvGrpSpPr>
        <p:grpSpPr>
          <a:xfrm>
            <a:off x="731520" y="9418318"/>
            <a:ext cx="31272480" cy="6353194"/>
            <a:chOff x="731520" y="10020301"/>
            <a:chExt cx="31272480" cy="4845917"/>
          </a:xfrm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700A246B-2388-46A5-A236-04A4B39F430A}"/>
                </a:ext>
              </a:extLst>
            </p:cNvPr>
            <p:cNvSpPr/>
            <p:nvPr/>
          </p:nvSpPr>
          <p:spPr>
            <a:xfrm>
              <a:off x="731520" y="10096500"/>
              <a:ext cx="31272480" cy="4769718"/>
            </a:xfrm>
            <a:prstGeom prst="round2Same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22C821AD-0A49-4417-9AC1-62BE9D88D4CB}"/>
                </a:ext>
              </a:extLst>
            </p:cNvPr>
            <p:cNvSpPr/>
            <p:nvPr/>
          </p:nvSpPr>
          <p:spPr>
            <a:xfrm>
              <a:off x="731520" y="10020301"/>
              <a:ext cx="31272480" cy="1524000"/>
            </a:xfrm>
            <a:prstGeom prst="round2Same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7F63607-E84B-4903-9EAC-890C0D4D9AEF}"/>
              </a:ext>
            </a:extLst>
          </p:cNvPr>
          <p:cNvSpPr txBox="1"/>
          <p:nvPr/>
        </p:nvSpPr>
        <p:spPr>
          <a:xfrm>
            <a:off x="9071810" y="9690346"/>
            <a:ext cx="14774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3ds" panose="02000503020000020004" pitchFamily="2" charset="0"/>
              </a:rPr>
              <a:t>Objectives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19916976-A743-4168-9F22-B5943D012219}"/>
              </a:ext>
            </a:extLst>
          </p:cNvPr>
          <p:cNvSpPr/>
          <p:nvPr/>
        </p:nvSpPr>
        <p:spPr>
          <a:xfrm>
            <a:off x="731520" y="15963900"/>
            <a:ext cx="12908280" cy="11671300"/>
          </a:xfrm>
          <a:prstGeom prst="round2Same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C8926400-7ADA-430F-B00C-147DCCE996A9}"/>
              </a:ext>
            </a:extLst>
          </p:cNvPr>
          <p:cNvSpPr/>
          <p:nvPr/>
        </p:nvSpPr>
        <p:spPr>
          <a:xfrm>
            <a:off x="731520" y="15963900"/>
            <a:ext cx="12908280" cy="1943100"/>
          </a:xfrm>
          <a:prstGeom prst="round2Same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A20DE3-447D-4268-9BBD-EEF4C3AD75B0}"/>
              </a:ext>
            </a:extLst>
          </p:cNvPr>
          <p:cNvSpPr txBox="1"/>
          <p:nvPr/>
        </p:nvSpPr>
        <p:spPr>
          <a:xfrm>
            <a:off x="3832860" y="16335285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3ds" panose="02000503020000020004" pitchFamily="2" charset="0"/>
              </a:rPr>
              <a:t>Problematic</a:t>
            </a: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187108A2-59F9-4361-A4B0-F6C7A3D34A8F}"/>
              </a:ext>
            </a:extLst>
          </p:cNvPr>
          <p:cNvSpPr/>
          <p:nvPr/>
        </p:nvSpPr>
        <p:spPr>
          <a:xfrm>
            <a:off x="14706600" y="15963900"/>
            <a:ext cx="17297400" cy="17094962"/>
          </a:xfrm>
          <a:prstGeom prst="round2Same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207B5311-89F6-4E87-81A3-C267788BC3C9}"/>
              </a:ext>
            </a:extLst>
          </p:cNvPr>
          <p:cNvSpPr/>
          <p:nvPr/>
        </p:nvSpPr>
        <p:spPr>
          <a:xfrm>
            <a:off x="14706600" y="15926880"/>
            <a:ext cx="17297400" cy="2483937"/>
          </a:xfrm>
          <a:prstGeom prst="round2Same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3063CE96-930A-4B88-ACBA-EB96752BF4E5}"/>
              </a:ext>
            </a:extLst>
          </p:cNvPr>
          <p:cNvSpPr/>
          <p:nvPr/>
        </p:nvSpPr>
        <p:spPr>
          <a:xfrm>
            <a:off x="731520" y="28260750"/>
            <a:ext cx="12908280" cy="14876067"/>
          </a:xfrm>
          <a:prstGeom prst="round2Same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C44F74CD-63A9-46EA-B2F0-8712F0154E95}"/>
              </a:ext>
            </a:extLst>
          </p:cNvPr>
          <p:cNvSpPr/>
          <p:nvPr/>
        </p:nvSpPr>
        <p:spPr>
          <a:xfrm>
            <a:off x="731520" y="28260751"/>
            <a:ext cx="12908280" cy="1848492"/>
          </a:xfrm>
          <a:prstGeom prst="round2Same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036C6E68-B555-46F8-A871-88F562501632}"/>
              </a:ext>
            </a:extLst>
          </p:cNvPr>
          <p:cNvSpPr/>
          <p:nvPr/>
        </p:nvSpPr>
        <p:spPr>
          <a:xfrm>
            <a:off x="14706600" y="33622635"/>
            <a:ext cx="8786237" cy="9537045"/>
          </a:xfrm>
          <a:prstGeom prst="round2Same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15051F9-5FD3-44AD-9B64-82D875190F5B}"/>
              </a:ext>
            </a:extLst>
          </p:cNvPr>
          <p:cNvSpPr/>
          <p:nvPr/>
        </p:nvSpPr>
        <p:spPr>
          <a:xfrm>
            <a:off x="14706591" y="33622635"/>
            <a:ext cx="8786238" cy="1943100"/>
          </a:xfrm>
          <a:prstGeom prst="round2Same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B56AC8B6-47E1-45B9-9176-2DFF7C121274}"/>
              </a:ext>
            </a:extLst>
          </p:cNvPr>
          <p:cNvSpPr/>
          <p:nvPr/>
        </p:nvSpPr>
        <p:spPr>
          <a:xfrm>
            <a:off x="23846590" y="33872717"/>
            <a:ext cx="8157410" cy="9264100"/>
          </a:xfrm>
          <a:prstGeom prst="round2Same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7B0238FD-3D2A-4FA4-B5BE-CC13FAD9C901}"/>
              </a:ext>
            </a:extLst>
          </p:cNvPr>
          <p:cNvSpPr/>
          <p:nvPr/>
        </p:nvSpPr>
        <p:spPr>
          <a:xfrm>
            <a:off x="23846582" y="33622635"/>
            <a:ext cx="8157410" cy="1943100"/>
          </a:xfrm>
          <a:prstGeom prst="round2Same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54AA30-278D-44E8-851E-418778E3F579}"/>
              </a:ext>
            </a:extLst>
          </p:cNvPr>
          <p:cNvSpPr txBox="1"/>
          <p:nvPr/>
        </p:nvSpPr>
        <p:spPr>
          <a:xfrm>
            <a:off x="16474497" y="33872717"/>
            <a:ext cx="5250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3ds" panose="02000503020000020004" pitchFamily="2" charset="0"/>
              </a:rPr>
              <a:t>Conclusions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2EC08A-6D5F-4CD9-AD36-CF76C5B69F1A}"/>
              </a:ext>
            </a:extLst>
          </p:cNvPr>
          <p:cNvSpPr txBox="1"/>
          <p:nvPr/>
        </p:nvSpPr>
        <p:spPr>
          <a:xfrm>
            <a:off x="25082931" y="33994021"/>
            <a:ext cx="5684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3ds" panose="02000503020000020004" pitchFamily="2" charset="0"/>
              </a:rPr>
              <a:t>Future Work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20776D-024F-4269-8ACB-67A4B878563C}"/>
              </a:ext>
            </a:extLst>
          </p:cNvPr>
          <p:cNvSpPr txBox="1"/>
          <p:nvPr/>
        </p:nvSpPr>
        <p:spPr>
          <a:xfrm>
            <a:off x="1935415" y="28404639"/>
            <a:ext cx="1050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3ds" panose="02000503020000020004" pitchFamily="2" charset="0"/>
              </a:rPr>
              <a:t>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318259-534D-4261-B0FF-CB72FA2A5F9B}"/>
              </a:ext>
            </a:extLst>
          </p:cNvPr>
          <p:cNvSpPr txBox="1"/>
          <p:nvPr/>
        </p:nvSpPr>
        <p:spPr>
          <a:xfrm>
            <a:off x="20140036" y="16568683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3ds" panose="02000503020000020004" pitchFamily="2" charset="0"/>
              </a:rPr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9A502-5C41-4C95-8725-65424045EA03}"/>
              </a:ext>
            </a:extLst>
          </p:cNvPr>
          <p:cNvSpPr txBox="1"/>
          <p:nvPr/>
        </p:nvSpPr>
        <p:spPr>
          <a:xfrm>
            <a:off x="996567" y="11405405"/>
            <a:ext cx="13372576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General Objective: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Develop an exoskeleton/exosuit through which normal gait can be enhanced and assisted in the case of elderly patients who have struggled with unassisted walking due to muscle weakness caused by sarcopenia.</a:t>
            </a:r>
            <a:br>
              <a:rPr lang="en-US" sz="4000" dirty="0"/>
            </a:br>
            <a:endParaRPr lang="en-US" sz="4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0C60D2-0BC2-4304-9E51-3BF1D63D7EB6}"/>
              </a:ext>
            </a:extLst>
          </p:cNvPr>
          <p:cNvCxnSpPr>
            <a:cxnSpLocks/>
          </p:cNvCxnSpPr>
          <p:nvPr/>
        </p:nvCxnSpPr>
        <p:spPr>
          <a:xfrm flipV="1">
            <a:off x="14369143" y="11810409"/>
            <a:ext cx="0" cy="3167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0CFC41A-7484-4B65-BCE3-B2AF5DA6FBE8}"/>
              </a:ext>
            </a:extLst>
          </p:cNvPr>
          <p:cNvSpPr txBox="1"/>
          <p:nvPr/>
        </p:nvSpPr>
        <p:spPr>
          <a:xfrm>
            <a:off x="14706591" y="11395471"/>
            <a:ext cx="1714583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Specific Objectives:</a:t>
            </a:r>
          </a:p>
          <a:p>
            <a:pPr marL="571500" indent="-5715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4300" dirty="0"/>
              <a:t>To create a purely mechanical system which can increase torque in leg joints during normal movement</a:t>
            </a:r>
          </a:p>
          <a:p>
            <a:pPr marL="571500" indent="-5715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4300" dirty="0"/>
              <a:t>Designing a light, ergonomic, easy to equip, and affordable system</a:t>
            </a:r>
          </a:p>
          <a:p>
            <a:pPr marL="571500" indent="-5715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4300" dirty="0"/>
              <a:t>Creating a highly durable exosuit in order to walk medium to long distances on a regular basis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57F295-7D3B-4060-8109-126DBECAE9E9}"/>
              </a:ext>
            </a:extLst>
          </p:cNvPr>
          <p:cNvSpPr txBox="1"/>
          <p:nvPr/>
        </p:nvSpPr>
        <p:spPr>
          <a:xfrm>
            <a:off x="1540042" y="18027829"/>
            <a:ext cx="11555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People with gait struggles experience issues with: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31017E-C7D1-4099-9957-63F26EF77750}"/>
              </a:ext>
            </a:extLst>
          </p:cNvPr>
          <p:cNvSpPr txBox="1"/>
          <p:nvPr/>
        </p:nvSpPr>
        <p:spPr>
          <a:xfrm>
            <a:off x="1883401" y="22771099"/>
            <a:ext cx="11555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When performing these activities, they feel: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1AB800-7199-426A-9EA7-DBC78D619A02}"/>
              </a:ext>
            </a:extLst>
          </p:cNvPr>
          <p:cNvSpPr txBox="1"/>
          <p:nvPr/>
        </p:nvSpPr>
        <p:spPr>
          <a:xfrm>
            <a:off x="8090034" y="27156269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Survey conducted on respondents aged 21 to 67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29F7EE-B237-459D-B3FA-3C116962B637}"/>
              </a:ext>
            </a:extLst>
          </p:cNvPr>
          <p:cNvSpPr txBox="1"/>
          <p:nvPr/>
        </p:nvSpPr>
        <p:spPr>
          <a:xfrm>
            <a:off x="15011400" y="18412549"/>
            <a:ext cx="5128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Initial Designs</a:t>
            </a:r>
          </a:p>
        </p:txBody>
      </p:sp>
      <p:pic>
        <p:nvPicPr>
          <p:cNvPr id="1030" name="Picture 6" descr="https://lh4.googleusercontent.com/72nB9s0LzjdLyxHWp_eidAyfrwQCsRhPEsklOh-YPGHzAEizicmUkqOqFjUguquG7eRepa3ul2LjKCq1zUIqnS7KB7ujjBftvXUaR_SyG4Kut9trI41ssF3gZXffYuC6i-7WAi1M">
            <a:extLst>
              <a:ext uri="{FF2B5EF4-FFF2-40B4-BE49-F238E27FC236}">
                <a16:creationId xmlns:a16="http://schemas.microsoft.com/office/drawing/2014/main" id="{EAF0C9B1-7DC0-47C3-95CB-0F85FF22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545" y="19751120"/>
            <a:ext cx="3521360" cy="400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nwc5bh4jDsftYd1gz1Uqr6BwXIH7mgibm1Dnsj-bRf98lOtxYTXX9OI3qz-isLzfhAI2yBwQaDvDvn7KhR_6wdQxw-lxGXqqRgSpKjB2h3YoIp6-0QOGbwNPBpOuQq-DlWoUBrbC">
            <a:extLst>
              <a:ext uri="{FF2B5EF4-FFF2-40B4-BE49-F238E27FC236}">
                <a16:creationId xmlns:a16="http://schemas.microsoft.com/office/drawing/2014/main" id="{AF0551F6-1812-4DE9-B0C4-EF2C4C4A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884" y="19538680"/>
            <a:ext cx="8932049" cy="42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r-UX7H20LzQQyL-tR6RYgnmYMZ78its3a6ORugEg7zeeeq0KM2mq4jn8C4UZuJBG1Y8J0oAOZM2Ycy2KrAv-zh56PPpobrf14L2jq7w1tZCvHRGWECbd5wuhL91zl-zTuYKtUuRwuQc">
            <a:extLst>
              <a:ext uri="{FF2B5EF4-FFF2-40B4-BE49-F238E27FC236}">
                <a16:creationId xmlns:a16="http://schemas.microsoft.com/office/drawing/2014/main" id="{39DA004A-93C8-4F93-B0CC-B48855835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804" y="19243546"/>
            <a:ext cx="2700523" cy="462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3B944F-F37A-4EFA-A2F3-CAA47DCB6B83}"/>
              </a:ext>
            </a:extLst>
          </p:cNvPr>
          <p:cNvCxnSpPr/>
          <p:nvPr/>
        </p:nvCxnSpPr>
        <p:spPr>
          <a:xfrm>
            <a:off x="19044776" y="19795908"/>
            <a:ext cx="0" cy="4078292"/>
          </a:xfrm>
          <a:prstGeom prst="line">
            <a:avLst/>
          </a:prstGeom>
          <a:ln w="76200">
            <a:solidFill>
              <a:srgbClr val="CC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A239F2-1312-48D0-96F7-959B321EEC30}"/>
              </a:ext>
            </a:extLst>
          </p:cNvPr>
          <p:cNvCxnSpPr/>
          <p:nvPr/>
        </p:nvCxnSpPr>
        <p:spPr>
          <a:xfrm>
            <a:off x="29014804" y="19795908"/>
            <a:ext cx="0" cy="4078292"/>
          </a:xfrm>
          <a:prstGeom prst="line">
            <a:avLst/>
          </a:prstGeom>
          <a:ln w="76200">
            <a:solidFill>
              <a:srgbClr val="CC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7B327546-411E-482D-A737-FF01D50AF0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042" t="8320" r="30842" b="3169"/>
          <a:stretch/>
        </p:blipFill>
        <p:spPr>
          <a:xfrm>
            <a:off x="16656136" y="25674477"/>
            <a:ext cx="2484803" cy="664706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483D893-B682-40B8-A577-717E8849378E}"/>
              </a:ext>
            </a:extLst>
          </p:cNvPr>
          <p:cNvSpPr txBox="1"/>
          <p:nvPr/>
        </p:nvSpPr>
        <p:spPr>
          <a:xfrm>
            <a:off x="15051117" y="24488344"/>
            <a:ext cx="5128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Prototype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2750DB-FE3C-4A39-9E85-648658EDF6DD}"/>
              </a:ext>
            </a:extLst>
          </p:cNvPr>
          <p:cNvSpPr txBox="1"/>
          <p:nvPr/>
        </p:nvSpPr>
        <p:spPr>
          <a:xfrm>
            <a:off x="23848047" y="35565735"/>
            <a:ext cx="8157410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3600" b="1" dirty="0"/>
              <a:t>Perform motion analysis to ensure system does not negatively affect normal gait  pattern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3600" b="1" dirty="0"/>
              <a:t>Perform force analysis to gauge system effectiveness and energy output by user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3600" b="1" dirty="0"/>
              <a:t>Calorimetry Test: Determine the energy consumed during gait using the mechanism in comparison with normal movement , to determine the percentage of energy saved thanks to the prototype.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DC9E251-4E5B-4DC6-A394-2F58D52A0C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792" t="11435" r="28640" b="10406"/>
          <a:stretch/>
        </p:blipFill>
        <p:spPr>
          <a:xfrm>
            <a:off x="21259942" y="25796659"/>
            <a:ext cx="3381958" cy="612218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231C363-C04B-4A6F-9BFF-74DB8A21DE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855" t="12930" r="15035"/>
          <a:stretch/>
        </p:blipFill>
        <p:spPr>
          <a:xfrm>
            <a:off x="27120917" y="25585811"/>
            <a:ext cx="3824521" cy="6333037"/>
          </a:xfrm>
          <a:prstGeom prst="rect">
            <a:avLst/>
          </a:prstGeom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46687BD8-1F63-47E4-8236-A22CD61183DC}"/>
              </a:ext>
            </a:extLst>
          </p:cNvPr>
          <p:cNvSpPr/>
          <p:nvPr/>
        </p:nvSpPr>
        <p:spPr>
          <a:xfrm>
            <a:off x="24881472" y="28355657"/>
            <a:ext cx="2017270" cy="1200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401B21-2C03-401B-B067-70E4ED0D4C33}"/>
              </a:ext>
            </a:extLst>
          </p:cNvPr>
          <p:cNvSpPr txBox="1"/>
          <p:nvPr/>
        </p:nvSpPr>
        <p:spPr>
          <a:xfrm>
            <a:off x="14793511" y="35605837"/>
            <a:ext cx="815741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4000" b="1" dirty="0"/>
              <a:t>Dimensions of suit alongside force exerted by springs should be personalized for each user with a biomechanical analysis of his(her) needs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4000" b="1" dirty="0"/>
              <a:t>Outer structure of exoskeleton should be comprised of a slightly rigid yet flexible material in order to allow movement while maintaining intended shape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40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A09F47-A8FD-40B3-BA1B-89C373549E82}"/>
              </a:ext>
            </a:extLst>
          </p:cNvPr>
          <p:cNvSpPr txBox="1"/>
          <p:nvPr/>
        </p:nvSpPr>
        <p:spPr>
          <a:xfrm>
            <a:off x="896338" y="40082248"/>
            <a:ext cx="120989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UPCOMING TEST:</a:t>
            </a:r>
          </a:p>
          <a:p>
            <a:pPr algn="just"/>
            <a:r>
              <a:rPr lang="en-US" sz="4000" dirty="0"/>
              <a:t>Electromyography Test: Using EMG analyze the muscle leg activity (like leg biceps and semitendinosus muscles) while using the prototype, to ensure the user doesn´t need more muscle activity while using the device.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FAF86077-0B3E-47EA-9EDA-A2E6AA56D4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528" r="64220" b="51311"/>
          <a:stretch/>
        </p:blipFill>
        <p:spPr>
          <a:xfrm rot="10800000">
            <a:off x="891842" y="30365128"/>
            <a:ext cx="4144593" cy="7511982"/>
          </a:xfrm>
          <a:prstGeom prst="rect">
            <a:avLst/>
          </a:prstGeom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088A1C90-FC10-40D9-84D2-8636B5983C56}"/>
              </a:ext>
            </a:extLst>
          </p:cNvPr>
          <p:cNvSpPr txBox="1"/>
          <p:nvPr/>
        </p:nvSpPr>
        <p:spPr>
          <a:xfrm>
            <a:off x="2767464" y="36355872"/>
            <a:ext cx="106451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Biomechanical analysis shows that a good section of the lower extremities to use as support for the force generation are the hips, reducing the torque required for knee flexion,  saving the need for a stronger spring which may cause lesion on the user during knee extension.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72695C7-66D0-4730-BE97-F99C7D97D514}"/>
              </a:ext>
            </a:extLst>
          </p:cNvPr>
          <p:cNvSpPr txBox="1"/>
          <p:nvPr/>
        </p:nvSpPr>
        <p:spPr>
          <a:xfrm>
            <a:off x="5077223" y="30167284"/>
            <a:ext cx="847677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Target populations prefer designs that are soft and easy to manipulate in order to maintain as much as possible their habits and lifestyle.</a:t>
            </a:r>
          </a:p>
          <a:p>
            <a:pPr algn="just"/>
            <a:r>
              <a:rPr lang="en-US" sz="4000" dirty="0"/>
              <a:t>Physicians claim that the exoskeleton/</a:t>
            </a:r>
            <a:r>
              <a:rPr lang="en-US" sz="4000" dirty="0" err="1"/>
              <a:t>exosuit</a:t>
            </a:r>
            <a:r>
              <a:rPr lang="en-US" sz="4000" dirty="0"/>
              <a:t> mostly needed are those that help with torsion of movement, where the user still needs to execute force, in order to avoid sarcopenia acceleration.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01EC3EBE-8461-493D-96C3-1CF4B4EDD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2036" y="18999076"/>
            <a:ext cx="8458200" cy="3552825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B1759024-9D68-4007-96A5-C628871562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5683" y="23592576"/>
            <a:ext cx="72199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6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</TotalTime>
  <Words>403</Words>
  <Application>Microsoft Office PowerPoint</Application>
  <PresentationFormat>Personalizado</PresentationFormat>
  <Paragraphs>38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3ds</vt:lpstr>
      <vt:lpstr>Arial</vt:lpstr>
      <vt:lpstr>Calibri</vt:lpstr>
      <vt:lpstr>Calibri Light</vt:lpstr>
      <vt:lpstr>Wingdings</vt:lpstr>
      <vt:lpstr>Office Theme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Andrés Gómez Esquivel</dc:creator>
  <cp:lastModifiedBy>rafael tinajero ayala</cp:lastModifiedBy>
  <cp:revision>25</cp:revision>
  <dcterms:created xsi:type="dcterms:W3CDTF">2019-04-30T20:55:01Z</dcterms:created>
  <dcterms:modified xsi:type="dcterms:W3CDTF">2019-05-02T01:42:56Z</dcterms:modified>
</cp:coreProperties>
</file>